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59" r:id="rId4"/>
    <p:sldId id="260" r:id="rId5"/>
    <p:sldId id="263" r:id="rId6"/>
    <p:sldId id="271" r:id="rId7"/>
    <p:sldId id="265" r:id="rId8"/>
    <p:sldId id="275" r:id="rId9"/>
    <p:sldId id="267" r:id="rId10"/>
    <p:sldId id="273" r:id="rId11"/>
    <p:sldId id="272" r:id="rId12"/>
    <p:sldId id="276" r:id="rId13"/>
    <p:sldId id="262" r:id="rId14"/>
    <p:sldId id="269" r:id="rId15"/>
    <p:sldId id="278" r:id="rId16"/>
    <p:sldId id="277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54" y="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2EE21-A5AD-4BF9-BD8B-0304E49EB2BE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C97CA-AD65-427B-868F-894ADEF5CE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88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C97CA-AD65-427B-868F-894ADEF5CEB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71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45C38E-68A4-52EE-CAA7-451C211E6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23EE9A6-5D20-6EA2-EC9B-0E12C7EB4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DC4479-F9BD-9746-064A-130B5FF8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443C-D051-47EE-8933-A5D48F719B0E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0CF78C-FC46-05A7-225E-8A69CF2F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85F4DB-2488-BAAA-1616-D31E136D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22B0-2982-447B-B760-D129989AC1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19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42AC4E-1F10-3198-F3DC-B9C78EE6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3512A06-DB9A-58FC-61EF-5243AEB4C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430652-27AA-6CDE-64B8-A0C66D41A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443C-D051-47EE-8933-A5D48F719B0E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C230E1-F220-6FB8-BB93-78292969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C853FF-3D54-2CEB-D169-6392E621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22B0-2982-447B-B760-D129989AC1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30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97D21B1-0877-E7F8-71BD-4FA0B767D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A3C24BE-7368-C175-6B49-B32A2A6E1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2C06F4-C220-0A2B-B6E6-2FAA6A33C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443C-D051-47EE-8933-A5D48F719B0E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20EBE9-7817-931D-926F-B47EB8063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9F7A88-275B-B762-DF63-1F37BBBF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22B0-2982-447B-B760-D129989AC1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06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63968A-AEB8-C00E-B85A-DC373D38E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05D36D-3FFE-7D4F-B617-6D727772F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38B193-3A3E-DE8D-EB17-2F5433695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443C-D051-47EE-8933-A5D48F719B0E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2BE86E-A320-0E13-D3AD-466DEB5A0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8B5636-994A-14B5-12D5-6EBEEAD4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22B0-2982-447B-B760-D129989AC1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2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27EC60-C824-899C-C6A8-9217BCA13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9B7EFD-D297-3D27-3335-314023614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44C905-B89A-E046-9BC5-DD6F0DEB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443C-D051-47EE-8933-A5D48F719B0E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9D6CC6-79E2-6A4E-D848-B9E2B654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43FF2C-A546-5240-20A5-1538CF6B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22B0-2982-447B-B760-D129989AC1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74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DFE35C-7EBF-C2CF-1ED6-7EA3B7F3E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CF5E25-24E2-51E8-3A37-DA304F917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ADD4950-5C23-AA9B-57BA-2A25405CE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654497-6E7C-775E-791B-98DC795E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443C-D051-47EE-8933-A5D48F719B0E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0374EE-7AC7-9A5B-CC20-829FECA30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CD330C-F7F7-51E4-0B1E-6903868A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22B0-2982-447B-B760-D129989AC1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85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EAD3DF-3AE4-144E-4753-9F3A8E76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BAD64D-D2CC-2E41-3361-75FB862D0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FFCCABB-C49F-83B6-63FD-6AC86B31D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D9DA33F-E085-9483-6031-61B2D0E55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6D8558F-F266-CC3C-217C-FC59E63D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64F7DE8-2FE8-4501-A785-19904421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443C-D051-47EE-8933-A5D48F719B0E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45D1E74-FE2C-056C-9FF4-AB2AA08FB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67B7DA1-3D11-6BA6-F875-420DF9275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22B0-2982-447B-B760-D129989AC1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84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BA3A38-CF03-6917-D572-70A39ECC2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DB8AE6-B850-5BBD-BB32-9E71E88E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443C-D051-47EE-8933-A5D48F719B0E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715B83A-B8CE-7FE2-4F8A-3C130D11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F5D15DA-F237-365F-2E38-811F35723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22B0-2982-447B-B760-D129989AC1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79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2EE1E9E-39C5-F31D-6CB7-730160590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443C-D051-47EE-8933-A5D48F719B0E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421B316-464D-F89D-5DB9-48CB3C6E1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A8B35B-9E1F-1F97-0530-6975A424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22B0-2982-447B-B760-D129989AC1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35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0E19EF-21BF-4A75-6AF5-E0F9222FD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38A1BB-6522-D8C5-669E-122EE1AE7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85CF064-495D-48AE-E7A6-3AB231520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1519F3-AE73-72FD-3DBC-D8A69529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443C-D051-47EE-8933-A5D48F719B0E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4FE79C3-815D-3CD4-4893-2D6AF83C1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B1200B-3CB0-EF34-44A8-E29C59C2A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22B0-2982-447B-B760-D129989AC1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75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5BEB64-C7F4-9CC3-57F1-3792AA0C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6E701BD-009A-61D0-DA0A-51114D5DD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7B0C511-B815-3FF8-C470-A18039C15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83AC047-3ED9-BC8D-FE13-8E7507F20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443C-D051-47EE-8933-A5D48F719B0E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DB3895-8820-A259-37DB-466103EBB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388FC0-1CB6-B6EF-8465-D0BFA3D19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22B0-2982-447B-B760-D129989AC1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71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  <a:lum/>
          </a:blip>
          <a:srcRect/>
          <a:stretch>
            <a:fillRect t="-129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1B87DE6-6BAF-4554-451B-E760E2379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6D0E94-F44F-96DA-F062-1B9841611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0027E2-3608-5583-6319-93520E1A4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99443C-D051-47EE-8933-A5D48F719B0E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1EA29F-2EF8-738E-F994-D91F94BFF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361881-47CA-614A-39C2-E1DC907E7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8E22B0-2982-447B-B760-D129989AC1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932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4220D97-F316-EE13-7A33-1E5A153C6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66386" cy="6858000"/>
          </a:xfrm>
          <a:prstGeom prst="rect">
            <a:avLst/>
          </a:prstGeom>
        </p:spPr>
      </p:pic>
      <p:sp>
        <p:nvSpPr>
          <p:cNvPr id="2" name="Sottotitolo 2">
            <a:extLst>
              <a:ext uri="{FF2B5EF4-FFF2-40B4-BE49-F238E27FC236}">
                <a16:creationId xmlns:a16="http://schemas.microsoft.com/office/drawing/2014/main" id="{FA6CC00B-2AE7-D57A-C39A-35C4A30B8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1641" y="461913"/>
            <a:ext cx="5106512" cy="914400"/>
          </a:xfrm>
          <a:solidFill>
            <a:schemeClr val="bg1"/>
          </a:solidFill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it-IT" sz="2800" b="1" i="1" dirty="0">
                <a:solidFill>
                  <a:srgbClr val="C00000"/>
                </a:solidFill>
              </a:rPr>
              <a:t>Tutto quello che bisogna sapere su OAGB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74590FD9-C8E5-CAAC-FD81-A5B7DDB528DC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4866386" y="912512"/>
            <a:ext cx="1405255" cy="660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EE87C-4FE4-76F8-BB28-31BA3F3906A4}"/>
              </a:ext>
            </a:extLst>
          </p:cNvPr>
          <p:cNvSpPr txBox="1"/>
          <p:nvPr/>
        </p:nvSpPr>
        <p:spPr>
          <a:xfrm>
            <a:off x="7427961" y="4200352"/>
            <a:ext cx="43084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</a:rPr>
              <a:t>Vincenzo Pilone</a:t>
            </a:r>
          </a:p>
          <a:p>
            <a:r>
              <a:rPr lang="it-IT" sz="1600" i="1" dirty="0"/>
              <a:t>Professore Ordinario Chirurgia Generale</a:t>
            </a:r>
            <a:br>
              <a:rPr lang="it-IT" sz="1600" i="1" dirty="0"/>
            </a:br>
            <a:r>
              <a:rPr lang="it-IT" sz="1600" i="1" dirty="0"/>
              <a:t>Università degli Studi di Napoli Federico II</a:t>
            </a:r>
            <a:br>
              <a:rPr lang="it-IT" sz="1600" i="1" dirty="0"/>
            </a:br>
            <a:r>
              <a:rPr lang="it-IT" sz="1600" i="1" dirty="0"/>
              <a:t>Dipartimento di Sanità Pubblica</a:t>
            </a:r>
          </a:p>
          <a:p>
            <a:br>
              <a:rPr lang="it-IT" sz="1600" i="1" dirty="0"/>
            </a:br>
            <a:r>
              <a:rPr lang="it-IT" sz="1600" i="1" dirty="0"/>
              <a:t>Direttore U.O.C. Chirurgia Generale, Oncologica e Mininvasiva</a:t>
            </a:r>
            <a:br>
              <a:rPr lang="it-IT" sz="1600" i="1" dirty="0"/>
            </a:br>
            <a:r>
              <a:rPr lang="it-IT" sz="1600" i="1" dirty="0"/>
              <a:t>A.O.U. Federico II - Napoli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449D89D-D85E-3E70-0EDA-79A184C7B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300" y="4062506"/>
            <a:ext cx="1091953" cy="109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26371A5-36C5-C8E0-0F3C-1824D22E00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96" r="20574"/>
          <a:stretch/>
        </p:blipFill>
        <p:spPr>
          <a:xfrm>
            <a:off x="5238160" y="5582221"/>
            <a:ext cx="1818027" cy="95758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34BE46E-C5CA-FB59-D37A-E1AAAC0751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163" b="17944"/>
          <a:stretch/>
        </p:blipFill>
        <p:spPr>
          <a:xfrm>
            <a:off x="5617704" y="2013338"/>
            <a:ext cx="5889246" cy="16214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96808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60A9916-A2D9-70DA-86B1-0AA29F22A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9" t="17274" r="30818" b="74741"/>
          <a:stretch/>
        </p:blipFill>
        <p:spPr>
          <a:xfrm>
            <a:off x="10016660" y="0"/>
            <a:ext cx="2175340" cy="6381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EA095FA-95F7-A354-6DB6-27B4B4154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9" t="27477" r="8231" b="60775"/>
          <a:stretch/>
        </p:blipFill>
        <p:spPr>
          <a:xfrm>
            <a:off x="0" y="794"/>
            <a:ext cx="3276600" cy="6381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F572367-F89C-5EE1-66B1-62028CD660A4}"/>
              </a:ext>
            </a:extLst>
          </p:cNvPr>
          <p:cNvSpPr txBox="1"/>
          <p:nvPr/>
        </p:nvSpPr>
        <p:spPr>
          <a:xfrm>
            <a:off x="3393490" y="268843"/>
            <a:ext cx="6185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>
                <a:solidFill>
                  <a:srgbClr val="C00000"/>
                </a:solidFill>
              </a:rPr>
              <a:t>OAGB – Dimensioni della tasca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F304CA5-9413-3C82-6F47-F6F658ED09B7}"/>
              </a:ext>
            </a:extLst>
          </p:cNvPr>
          <p:cNvCxnSpPr/>
          <p:nvPr/>
        </p:nvCxnSpPr>
        <p:spPr>
          <a:xfrm>
            <a:off x="0" y="638175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1978CF17-CAAB-5103-AD78-C1481A23E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469" y="1716660"/>
            <a:ext cx="2448741" cy="110195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0136E10-6103-43CB-0D0A-B4CAE0860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90" y="1619366"/>
            <a:ext cx="6892731" cy="209880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300109-D6B4-F4BD-3010-22DF59A96FDD}"/>
              </a:ext>
            </a:extLst>
          </p:cNvPr>
          <p:cNvSpPr txBox="1"/>
          <p:nvPr/>
        </p:nvSpPr>
        <p:spPr>
          <a:xfrm>
            <a:off x="1376314" y="4533900"/>
            <a:ext cx="7098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850 procedure consecutive di OAGB</a:t>
            </a:r>
          </a:p>
          <a:p>
            <a:endParaRPr lang="it-IT" dirty="0"/>
          </a:p>
          <a:p>
            <a:r>
              <a:rPr lang="it-IT" sz="2800" b="1" dirty="0">
                <a:solidFill>
                  <a:srgbClr val="00B050"/>
                </a:solidFill>
              </a:rPr>
              <a:t>Evoluzione della tecnica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0535D21-73D8-FA55-6E13-1BDF66723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895" y="3242786"/>
            <a:ext cx="2207616" cy="182982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D56CD3E-2483-4D6B-8C6F-1BDD09994E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9007" y="4796654"/>
            <a:ext cx="2502330" cy="1900224"/>
          </a:xfrm>
          <a:prstGeom prst="rect">
            <a:avLst/>
          </a:prstGeom>
        </p:spPr>
      </p:pic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A6065B77-0444-EA49-0392-D9B376BBCA20}"/>
              </a:ext>
            </a:extLst>
          </p:cNvPr>
          <p:cNvCxnSpPr>
            <a:cxnSpLocks/>
          </p:cNvCxnSpPr>
          <p:nvPr/>
        </p:nvCxnSpPr>
        <p:spPr>
          <a:xfrm>
            <a:off x="9347839" y="4533900"/>
            <a:ext cx="1224371" cy="889321"/>
          </a:xfrm>
          <a:prstGeom prst="straightConnector1">
            <a:avLst/>
          </a:prstGeom>
          <a:ln w="114300">
            <a:prstDash val="sysDash"/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33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60A9916-A2D9-70DA-86B1-0AA29F22A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9" t="17274" r="30818" b="74741"/>
          <a:stretch/>
        </p:blipFill>
        <p:spPr>
          <a:xfrm>
            <a:off x="10016660" y="0"/>
            <a:ext cx="2175340" cy="6381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EA095FA-95F7-A354-6DB6-27B4B4154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9" t="27477" r="8231" b="60775"/>
          <a:stretch/>
        </p:blipFill>
        <p:spPr>
          <a:xfrm>
            <a:off x="0" y="794"/>
            <a:ext cx="3276600" cy="6381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F572367-F89C-5EE1-66B1-62028CD660A4}"/>
              </a:ext>
            </a:extLst>
          </p:cNvPr>
          <p:cNvSpPr txBox="1"/>
          <p:nvPr/>
        </p:nvSpPr>
        <p:spPr>
          <a:xfrm>
            <a:off x="3393490" y="268843"/>
            <a:ext cx="6185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>
                <a:solidFill>
                  <a:srgbClr val="C00000"/>
                </a:solidFill>
              </a:rPr>
              <a:t>OAGB – Dimensioni della tasca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F304CA5-9413-3C82-6F47-F6F658ED09B7}"/>
              </a:ext>
            </a:extLst>
          </p:cNvPr>
          <p:cNvCxnSpPr/>
          <p:nvPr/>
        </p:nvCxnSpPr>
        <p:spPr>
          <a:xfrm>
            <a:off x="0" y="638175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864F5281-0FBF-165E-5875-46F5DAA85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665" y="2130457"/>
            <a:ext cx="5238814" cy="4336081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4491F79-32DB-FC74-2EEC-1BAFBB9A2317}"/>
              </a:ext>
            </a:extLst>
          </p:cNvPr>
          <p:cNvSpPr txBox="1"/>
          <p:nvPr/>
        </p:nvSpPr>
        <p:spPr>
          <a:xfrm>
            <a:off x="1114229" y="1426798"/>
            <a:ext cx="706606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</a:rPr>
              <a:t>Simple STICK (a forma di I)</a:t>
            </a:r>
          </a:p>
          <a:p>
            <a:endParaRPr lang="it-IT" sz="20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 prima sutura </a:t>
            </a:r>
            <a:r>
              <a:rPr lang="it-IT" b="1" dirty="0"/>
              <a:t>orizzontalmente</a:t>
            </a:r>
            <a:r>
              <a:rPr lang="it-IT" dirty="0"/>
              <a:t> sulla piccola curva</a:t>
            </a:r>
          </a:p>
          <a:p>
            <a:r>
              <a:rPr lang="it-IT" dirty="0"/>
              <a:t>	- nei pressi dell’incisura </a:t>
            </a:r>
            <a:r>
              <a:rPr lang="it-IT" dirty="0" err="1"/>
              <a:t>angolaris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>
              <a:lnSpc>
                <a:spcPct val="150000"/>
              </a:lnSpc>
            </a:pPr>
            <a:r>
              <a:rPr lang="it-IT" b="1" dirty="0"/>
              <a:t>CONTRO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Puoch</a:t>
            </a:r>
            <a:r>
              <a:rPr lang="it-IT" dirty="0"/>
              <a:t> piccola e maggior reflusso biliare</a:t>
            </a:r>
          </a:p>
          <a:p>
            <a:endParaRPr lang="it-IT" dirty="0"/>
          </a:p>
        </p:txBody>
      </p:sp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C9A3A8BE-6C7E-D705-E4DE-AB52C662389A}"/>
              </a:ext>
            </a:extLst>
          </p:cNvPr>
          <p:cNvSpPr/>
          <p:nvPr/>
        </p:nvSpPr>
        <p:spPr>
          <a:xfrm>
            <a:off x="1358393" y="2922309"/>
            <a:ext cx="603316" cy="20361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E1865BE9-256F-AB6D-EF99-990CDFD8E3CD}"/>
              </a:ext>
            </a:extLst>
          </p:cNvPr>
          <p:cNvSpPr/>
          <p:nvPr/>
        </p:nvSpPr>
        <p:spPr>
          <a:xfrm>
            <a:off x="851286" y="5067300"/>
            <a:ext cx="4606539" cy="108585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541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60A9916-A2D9-70DA-86B1-0AA29F22A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9" t="17274" r="30818" b="74741"/>
          <a:stretch/>
        </p:blipFill>
        <p:spPr>
          <a:xfrm>
            <a:off x="10016660" y="0"/>
            <a:ext cx="2175340" cy="6381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EA095FA-95F7-A354-6DB6-27B4B4154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9" t="27477" r="8231" b="60775"/>
          <a:stretch/>
        </p:blipFill>
        <p:spPr>
          <a:xfrm>
            <a:off x="0" y="794"/>
            <a:ext cx="3276600" cy="6381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F572367-F89C-5EE1-66B1-62028CD660A4}"/>
              </a:ext>
            </a:extLst>
          </p:cNvPr>
          <p:cNvSpPr txBox="1"/>
          <p:nvPr/>
        </p:nvSpPr>
        <p:spPr>
          <a:xfrm>
            <a:off x="3393490" y="268843"/>
            <a:ext cx="6185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>
                <a:solidFill>
                  <a:srgbClr val="C00000"/>
                </a:solidFill>
              </a:rPr>
              <a:t>OAGB – Dimensioni della tasca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F304CA5-9413-3C82-6F47-F6F658ED09B7}"/>
              </a:ext>
            </a:extLst>
          </p:cNvPr>
          <p:cNvCxnSpPr/>
          <p:nvPr/>
        </p:nvCxnSpPr>
        <p:spPr>
          <a:xfrm>
            <a:off x="0" y="638175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00BC4627-4D01-C02A-0189-F1B27F606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604" y="3021906"/>
            <a:ext cx="3429771" cy="356725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A1CF92-9535-1B28-D178-C64070A5876D}"/>
              </a:ext>
            </a:extLst>
          </p:cNvPr>
          <p:cNvSpPr txBox="1"/>
          <p:nvPr/>
        </p:nvSpPr>
        <p:spPr>
          <a:xfrm>
            <a:off x="991680" y="993165"/>
            <a:ext cx="70660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</a:rPr>
              <a:t>HOCKEY STICK (a forma di J)</a:t>
            </a:r>
          </a:p>
          <a:p>
            <a:endParaRPr lang="it-IT" sz="20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 prima sutura </a:t>
            </a:r>
            <a:r>
              <a:rPr lang="it-IT" b="1" dirty="0"/>
              <a:t>perpendicolarmente</a:t>
            </a:r>
            <a:r>
              <a:rPr lang="it-IT" dirty="0"/>
              <a:t> alla piccola curva</a:t>
            </a:r>
          </a:p>
          <a:p>
            <a:r>
              <a:rPr lang="it-IT" dirty="0"/>
              <a:t>	- 2 cm prossimalmente al piloro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 seconda sutura </a:t>
            </a:r>
            <a:r>
              <a:rPr lang="it-IT" b="1" dirty="0"/>
              <a:t>parallela</a:t>
            </a:r>
            <a:r>
              <a:rPr lang="it-IT" dirty="0"/>
              <a:t> alla piccola curva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E3DEE851-0F25-1F6C-3662-453E529C1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670" y="2405693"/>
            <a:ext cx="5527249" cy="419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9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60A9916-A2D9-70DA-86B1-0AA29F22A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9" t="17274" r="30818" b="74741"/>
          <a:stretch/>
        </p:blipFill>
        <p:spPr>
          <a:xfrm>
            <a:off x="10016660" y="0"/>
            <a:ext cx="2175340" cy="6381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EA095FA-95F7-A354-6DB6-27B4B4154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9" t="27477" r="8231" b="60775"/>
          <a:stretch/>
        </p:blipFill>
        <p:spPr>
          <a:xfrm>
            <a:off x="0" y="794"/>
            <a:ext cx="3276600" cy="6381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F572367-F89C-5EE1-66B1-62028CD660A4}"/>
              </a:ext>
            </a:extLst>
          </p:cNvPr>
          <p:cNvSpPr txBox="1"/>
          <p:nvPr/>
        </p:nvSpPr>
        <p:spPr>
          <a:xfrm>
            <a:off x="3393490" y="268843"/>
            <a:ext cx="6185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>
                <a:solidFill>
                  <a:srgbClr val="C00000"/>
                </a:solidFill>
              </a:rPr>
              <a:t>OAGB – Dimensioni della tasca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F304CA5-9413-3C82-6F47-F6F658ED09B7}"/>
              </a:ext>
            </a:extLst>
          </p:cNvPr>
          <p:cNvCxnSpPr/>
          <p:nvPr/>
        </p:nvCxnSpPr>
        <p:spPr>
          <a:xfrm>
            <a:off x="0" y="638175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DC40FA11-3553-C97E-1A83-6B337C4BC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64" y="1113168"/>
            <a:ext cx="7908257" cy="2524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6246987-F728-B136-86CC-341455CAB3F4}"/>
              </a:ext>
            </a:extLst>
          </p:cNvPr>
          <p:cNvSpPr txBox="1"/>
          <p:nvPr/>
        </p:nvSpPr>
        <p:spPr>
          <a:xfrm>
            <a:off x="1477776" y="4113086"/>
            <a:ext cx="10016944" cy="2406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Sondaggio nazionale ai membri della Società israeliana di chirurgia metabolica e bariatrica (</a:t>
            </a:r>
            <a:r>
              <a:rPr lang="it-IT" b="1" dirty="0"/>
              <a:t>ISMBS</a:t>
            </a:r>
            <a:r>
              <a:rPr lang="it-IT" dirty="0"/>
              <a:t>)</a:t>
            </a:r>
          </a:p>
          <a:p>
            <a:endParaRPr lang="it-IT" dirty="0"/>
          </a:p>
          <a:p>
            <a:r>
              <a:rPr lang="it-IT" dirty="0"/>
              <a:t>Questionario comprendente </a:t>
            </a:r>
            <a:r>
              <a:rPr lang="it-IT" b="1" dirty="0">
                <a:solidFill>
                  <a:srgbClr val="C00000"/>
                </a:solidFill>
              </a:rPr>
              <a:t>17 items specifici per OAGB</a:t>
            </a:r>
          </a:p>
          <a:p>
            <a:endParaRPr lang="it-IT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/>
              <a:t>Hanno partecipato </a:t>
            </a:r>
            <a:r>
              <a:rPr lang="it-IT" b="1" dirty="0"/>
              <a:t>47 membri </a:t>
            </a:r>
            <a:r>
              <a:rPr lang="it-IT" dirty="0"/>
              <a:t>dell'ISMBS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/>
              <a:t>74,5% dei chirurghi aveva &gt; 10 anni di esperienza con MBS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/>
              <a:t>61,7% dei chirurghi eseguiva &gt; 100 MBS/anno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E76EA0E-89E7-6C91-791C-FE4B90D37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1778" y="1481627"/>
            <a:ext cx="1436473" cy="19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02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60A9916-A2D9-70DA-86B1-0AA29F22A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9" t="17274" r="30818" b="74741"/>
          <a:stretch/>
        </p:blipFill>
        <p:spPr>
          <a:xfrm>
            <a:off x="10016660" y="0"/>
            <a:ext cx="2175340" cy="6381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EA095FA-95F7-A354-6DB6-27B4B4154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9" t="27477" r="8231" b="60775"/>
          <a:stretch/>
        </p:blipFill>
        <p:spPr>
          <a:xfrm>
            <a:off x="0" y="794"/>
            <a:ext cx="3276600" cy="6381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F572367-F89C-5EE1-66B1-62028CD660A4}"/>
              </a:ext>
            </a:extLst>
          </p:cNvPr>
          <p:cNvSpPr txBox="1"/>
          <p:nvPr/>
        </p:nvSpPr>
        <p:spPr>
          <a:xfrm>
            <a:off x="3393490" y="268843"/>
            <a:ext cx="6185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>
                <a:solidFill>
                  <a:srgbClr val="C00000"/>
                </a:solidFill>
              </a:rPr>
              <a:t>OAGB – Dimensioni della tasca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F304CA5-9413-3C82-6F47-F6F658ED09B7}"/>
              </a:ext>
            </a:extLst>
          </p:cNvPr>
          <p:cNvCxnSpPr/>
          <p:nvPr/>
        </p:nvCxnSpPr>
        <p:spPr>
          <a:xfrm>
            <a:off x="0" y="638175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5C8E7311-1E9A-182E-BEBD-3B4579759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89" y="1532708"/>
            <a:ext cx="5907259" cy="4352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73F71A-6B06-9114-51B9-3F6854575D08}"/>
              </a:ext>
            </a:extLst>
          </p:cNvPr>
          <p:cNvSpPr txBox="1"/>
          <p:nvPr/>
        </p:nvSpPr>
        <p:spPr>
          <a:xfrm>
            <a:off x="6973093" y="2343595"/>
            <a:ext cx="479074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Maggioranza dei chirurghi crea una sacca gastrica di 10-20 cm (</a:t>
            </a:r>
            <a:r>
              <a:rPr lang="it-IT" b="1" dirty="0">
                <a:solidFill>
                  <a:srgbClr val="C00000"/>
                </a:solidFill>
              </a:rPr>
              <a:t>89,3%</a:t>
            </a:r>
            <a:r>
              <a:rPr lang="it-IT" dirty="0"/>
              <a:t>)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C00000"/>
                </a:solidFill>
              </a:rPr>
              <a:t>80,8%</a:t>
            </a:r>
            <a:r>
              <a:rPr lang="it-IT" dirty="0"/>
              <a:t> utilizzano un </a:t>
            </a:r>
            <a:r>
              <a:rPr lang="it-IT" dirty="0" err="1"/>
              <a:t>bougie</a:t>
            </a:r>
            <a:r>
              <a:rPr lang="it-IT" dirty="0"/>
              <a:t> da 32-36 Fr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err="1"/>
              <a:t>Bougie</a:t>
            </a:r>
            <a:r>
              <a:rPr lang="it-IT" dirty="0"/>
              <a:t> da 36 Fr: dimensione più comunemente scelta (</a:t>
            </a:r>
            <a:r>
              <a:rPr lang="it-IT" b="1" dirty="0">
                <a:solidFill>
                  <a:srgbClr val="C00000"/>
                </a:solidFill>
              </a:rPr>
              <a:t>38,3%</a:t>
            </a:r>
            <a:r>
              <a:rPr lang="it-IT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Solo un chirurgo non utilizza alcun </a:t>
            </a:r>
            <a:r>
              <a:rPr lang="it-IT" dirty="0" err="1"/>
              <a:t>bougie</a:t>
            </a:r>
            <a:endParaRPr lang="it-IT" dirty="0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C90C7429-68CD-56B7-6FFA-1ADE3CA45A0F}"/>
              </a:ext>
            </a:extLst>
          </p:cNvPr>
          <p:cNvSpPr/>
          <p:nvPr/>
        </p:nvSpPr>
        <p:spPr>
          <a:xfrm>
            <a:off x="829399" y="2809189"/>
            <a:ext cx="5128182" cy="546754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03126445-A7FC-A046-5C1A-09A669C25A74}"/>
              </a:ext>
            </a:extLst>
          </p:cNvPr>
          <p:cNvSpPr/>
          <p:nvPr/>
        </p:nvSpPr>
        <p:spPr>
          <a:xfrm>
            <a:off x="829399" y="3894842"/>
            <a:ext cx="5128182" cy="837413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575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60A9916-A2D9-70DA-86B1-0AA29F22A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9" t="17274" r="30818" b="74741"/>
          <a:stretch/>
        </p:blipFill>
        <p:spPr>
          <a:xfrm>
            <a:off x="10016660" y="0"/>
            <a:ext cx="2175340" cy="6381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EA095FA-95F7-A354-6DB6-27B4B4154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9" t="27477" r="8231" b="60775"/>
          <a:stretch/>
        </p:blipFill>
        <p:spPr>
          <a:xfrm>
            <a:off x="0" y="794"/>
            <a:ext cx="3276600" cy="6381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F572367-F89C-5EE1-66B1-62028CD660A4}"/>
              </a:ext>
            </a:extLst>
          </p:cNvPr>
          <p:cNvSpPr txBox="1"/>
          <p:nvPr/>
        </p:nvSpPr>
        <p:spPr>
          <a:xfrm>
            <a:off x="3393490" y="268843"/>
            <a:ext cx="6185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>
                <a:solidFill>
                  <a:srgbClr val="C00000"/>
                </a:solidFill>
              </a:rPr>
              <a:t>OAGB – Dimensioni della tasca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F304CA5-9413-3C82-6F47-F6F658ED09B7}"/>
              </a:ext>
            </a:extLst>
          </p:cNvPr>
          <p:cNvCxnSpPr/>
          <p:nvPr/>
        </p:nvCxnSpPr>
        <p:spPr>
          <a:xfrm>
            <a:off x="0" y="638175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D74854C-A919-4EAC-528C-93D3D6182153}"/>
              </a:ext>
            </a:extLst>
          </p:cNvPr>
          <p:cNvSpPr txBox="1"/>
          <p:nvPr/>
        </p:nvSpPr>
        <p:spPr>
          <a:xfrm>
            <a:off x="4151297" y="2314217"/>
            <a:ext cx="4731959" cy="31700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Conclusioni:</a:t>
            </a:r>
          </a:p>
          <a:p>
            <a:endParaRPr lang="it-IT" sz="2000" b="1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b="1" dirty="0"/>
              <a:t>Argomento ancora dibattuto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 err="1"/>
              <a:t>Bougie</a:t>
            </a:r>
            <a:r>
              <a:rPr lang="it-IT" sz="2000" dirty="0"/>
              <a:t>:	36-37 Fr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/>
              <a:t>Lunghezza: &gt;15 cm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sz="2000" i="1" dirty="0">
                <a:solidFill>
                  <a:srgbClr val="C00000"/>
                </a:solidFill>
              </a:rPr>
              <a:t>Tasca gastrica quanto più lunga possibile</a:t>
            </a:r>
          </a:p>
        </p:txBody>
      </p:sp>
      <p:pic>
        <p:nvPicPr>
          <p:cNvPr id="1026" name="Picture 2" descr="One Anastomosis Gastric Bypass (OAGB) | A keyhole procedure">
            <a:extLst>
              <a:ext uri="{FF2B5EF4-FFF2-40B4-BE49-F238E27FC236}">
                <a16:creationId xmlns:a16="http://schemas.microsoft.com/office/drawing/2014/main" id="{0B051677-689C-4C30-B6E1-31048858A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7024"/>
            <a:ext cx="4151297" cy="586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8B0E390-0318-9CD4-BA57-700D08C845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94" r="39273" b="43348"/>
          <a:stretch/>
        </p:blipFill>
        <p:spPr>
          <a:xfrm>
            <a:off x="9358662" y="1275556"/>
            <a:ext cx="2021164" cy="262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6686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4220D97-F316-EE13-7A33-1E5A153C6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66386" cy="6858000"/>
          </a:xfrm>
          <a:prstGeom prst="rect">
            <a:avLst/>
          </a:prstGeom>
        </p:spPr>
      </p:pic>
      <p:sp>
        <p:nvSpPr>
          <p:cNvPr id="2" name="Sottotitolo 2">
            <a:extLst>
              <a:ext uri="{FF2B5EF4-FFF2-40B4-BE49-F238E27FC236}">
                <a16:creationId xmlns:a16="http://schemas.microsoft.com/office/drawing/2014/main" id="{FA6CC00B-2AE7-D57A-C39A-35C4A30B8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1641" y="437850"/>
            <a:ext cx="5106512" cy="938463"/>
          </a:xfrm>
          <a:solidFill>
            <a:schemeClr val="bg1"/>
          </a:solidFill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Tutto quello che bisogna sapere su OAGB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74590FD9-C8E5-CAAC-FD81-A5B7DDB528DC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4866386" y="907082"/>
            <a:ext cx="1405255" cy="543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B34BE46E-C5CA-FB59-D37A-E1AAAC0751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63" b="17944"/>
          <a:stretch/>
        </p:blipFill>
        <p:spPr>
          <a:xfrm>
            <a:off x="5617704" y="2013338"/>
            <a:ext cx="5889246" cy="16214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1503994-4E76-8F67-20C4-35C9E4C53BFA}"/>
              </a:ext>
            </a:extLst>
          </p:cNvPr>
          <p:cNvSpPr txBox="1"/>
          <p:nvPr/>
        </p:nvSpPr>
        <p:spPr>
          <a:xfrm>
            <a:off x="6845268" y="4496586"/>
            <a:ext cx="3959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latin typeface="Brush Script MT" panose="03060802040406070304" pitchFamily="66" charset="0"/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107911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60A9916-A2D9-70DA-86B1-0AA29F22A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9" t="17274" r="30818" b="74741"/>
          <a:stretch/>
        </p:blipFill>
        <p:spPr>
          <a:xfrm>
            <a:off x="10016660" y="0"/>
            <a:ext cx="2175340" cy="6381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EA095FA-95F7-A354-6DB6-27B4B4154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9" t="27477" r="8231" b="60775"/>
          <a:stretch/>
        </p:blipFill>
        <p:spPr>
          <a:xfrm>
            <a:off x="0" y="794"/>
            <a:ext cx="3276600" cy="6381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F572367-F89C-5EE1-66B1-62028CD660A4}"/>
              </a:ext>
            </a:extLst>
          </p:cNvPr>
          <p:cNvSpPr txBox="1"/>
          <p:nvPr/>
        </p:nvSpPr>
        <p:spPr>
          <a:xfrm>
            <a:off x="3393490" y="268843"/>
            <a:ext cx="6185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>
                <a:solidFill>
                  <a:srgbClr val="C00000"/>
                </a:solidFill>
              </a:rPr>
              <a:t>OAGB – Dimensioni della tasca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F304CA5-9413-3C82-6F47-F6F658ED09B7}"/>
              </a:ext>
            </a:extLst>
          </p:cNvPr>
          <p:cNvCxnSpPr/>
          <p:nvPr/>
        </p:nvCxnSpPr>
        <p:spPr>
          <a:xfrm>
            <a:off x="0" y="638175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20186AED-161E-B7A7-0364-5012DE22C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45" r="24344" b="3482"/>
          <a:stretch/>
        </p:blipFill>
        <p:spPr>
          <a:xfrm>
            <a:off x="1320959" y="3898927"/>
            <a:ext cx="2465450" cy="2728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1AB6A19C-C896-37F9-6C33-167233719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21" y="1352730"/>
            <a:ext cx="8110218" cy="2361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E6D9DAF-F2DC-DF8E-127B-ABFE1FAAA08F}"/>
              </a:ext>
            </a:extLst>
          </p:cNvPr>
          <p:cNvSpPr txBox="1"/>
          <p:nvPr/>
        </p:nvSpPr>
        <p:spPr>
          <a:xfrm>
            <a:off x="4522192" y="4175259"/>
            <a:ext cx="6103854" cy="217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Operative technique</a:t>
            </a:r>
          </a:p>
          <a:p>
            <a:pPr>
              <a:lnSpc>
                <a:spcPct val="150000"/>
              </a:lnSpc>
            </a:pPr>
            <a:r>
              <a:rPr lang="en-US" i="1" dirty="0"/>
              <a:t>“The division of the stomach against the tube is completed, with </a:t>
            </a:r>
            <a:r>
              <a:rPr lang="en-US" b="1" i="1" dirty="0">
                <a:highlight>
                  <a:srgbClr val="FFFF00"/>
                </a:highlight>
              </a:rPr>
              <a:t>6 lines of staples </a:t>
            </a:r>
            <a:r>
              <a:rPr lang="en-US" i="1" dirty="0"/>
              <a:t>that seal the gastric pouch. The division of the stomach is parallel to the lesser curvature and up to the angle of His”</a:t>
            </a:r>
            <a:endParaRPr lang="it-IT" i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FC9A11-1AED-A1B9-E2C1-9765D0E67C21}"/>
              </a:ext>
            </a:extLst>
          </p:cNvPr>
          <p:cNvSpPr txBox="1"/>
          <p:nvPr/>
        </p:nvSpPr>
        <p:spPr>
          <a:xfrm>
            <a:off x="8523205" y="1408499"/>
            <a:ext cx="941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2001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3CEE83E-6B9F-1018-DC15-D8C7D6F0A6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235"/>
          <a:stretch/>
        </p:blipFill>
        <p:spPr>
          <a:xfrm>
            <a:off x="9883380" y="1480148"/>
            <a:ext cx="1485332" cy="198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60A9916-A2D9-70DA-86B1-0AA29F22A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9" t="17274" r="30818" b="74741"/>
          <a:stretch/>
        </p:blipFill>
        <p:spPr>
          <a:xfrm>
            <a:off x="10016660" y="0"/>
            <a:ext cx="2175340" cy="6381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EA095FA-95F7-A354-6DB6-27B4B4154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9" t="27477" r="8231" b="60775"/>
          <a:stretch/>
        </p:blipFill>
        <p:spPr>
          <a:xfrm>
            <a:off x="0" y="794"/>
            <a:ext cx="3276600" cy="6381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F572367-F89C-5EE1-66B1-62028CD660A4}"/>
              </a:ext>
            </a:extLst>
          </p:cNvPr>
          <p:cNvSpPr txBox="1"/>
          <p:nvPr/>
        </p:nvSpPr>
        <p:spPr>
          <a:xfrm>
            <a:off x="3393490" y="268843"/>
            <a:ext cx="6185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>
                <a:solidFill>
                  <a:srgbClr val="C00000"/>
                </a:solidFill>
              </a:rPr>
              <a:t>OAGB – Dimensioni della tasca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F304CA5-9413-3C82-6F47-F6F658ED09B7}"/>
              </a:ext>
            </a:extLst>
          </p:cNvPr>
          <p:cNvCxnSpPr/>
          <p:nvPr/>
        </p:nvCxnSpPr>
        <p:spPr>
          <a:xfrm>
            <a:off x="0" y="638175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CFC4AFA2-554F-B0EB-5DFC-A23C30F57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114" y="1110133"/>
            <a:ext cx="7733736" cy="2652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427D7D4-B963-350C-26AC-C53B5013BEE7}"/>
              </a:ext>
            </a:extLst>
          </p:cNvPr>
          <p:cNvSpPr txBox="1"/>
          <p:nvPr/>
        </p:nvSpPr>
        <p:spPr>
          <a:xfrm>
            <a:off x="1638300" y="4280833"/>
            <a:ext cx="82255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Comitato di 16 opinion maker </a:t>
            </a:r>
            <a:r>
              <a:rPr lang="it-IT" b="1" dirty="0"/>
              <a:t>internazionali</a:t>
            </a:r>
          </a:p>
          <a:p>
            <a:endParaRPr lang="it-IT" dirty="0"/>
          </a:p>
          <a:p>
            <a:r>
              <a:rPr lang="it-IT" dirty="0"/>
              <a:t>Il comitato ha identificato </a:t>
            </a:r>
            <a:r>
              <a:rPr lang="it-IT" b="1" dirty="0"/>
              <a:t>101 esperti dell'OAGB/MGB </a:t>
            </a:r>
            <a:r>
              <a:rPr lang="it-IT" dirty="0"/>
              <a:t>provenienti da 39 paesi </a:t>
            </a:r>
          </a:p>
          <a:p>
            <a:endParaRPr lang="it-IT" dirty="0"/>
          </a:p>
          <a:p>
            <a:r>
              <a:rPr lang="it-IT" b="1" dirty="0"/>
              <a:t>55 items </a:t>
            </a:r>
            <a:r>
              <a:rPr lang="it-IT" dirty="0"/>
              <a:t>inerenti </a:t>
            </a:r>
            <a:r>
              <a:rPr lang="it-IT" dirty="0" err="1"/>
              <a:t>topics</a:t>
            </a:r>
            <a:r>
              <a:rPr lang="it-IT" dirty="0"/>
              <a:t> controversi associati a questa procedura 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Accordo ≥ 70,0% degli esperti: 	</a:t>
            </a:r>
            <a:r>
              <a:rPr lang="it-IT" b="1" dirty="0">
                <a:solidFill>
                  <a:srgbClr val="C00000"/>
                </a:solidFill>
              </a:rPr>
              <a:t>indicazione a consenso</a:t>
            </a: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8F780A8-892B-B288-52DB-8C0A8294A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1778" y="1481627"/>
            <a:ext cx="1436473" cy="19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6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60A9916-A2D9-70DA-86B1-0AA29F22A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9" t="17274" r="30818" b="74741"/>
          <a:stretch/>
        </p:blipFill>
        <p:spPr>
          <a:xfrm>
            <a:off x="10016660" y="0"/>
            <a:ext cx="2175340" cy="6381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EA095FA-95F7-A354-6DB6-27B4B4154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9" t="27477" r="8231" b="60775"/>
          <a:stretch/>
        </p:blipFill>
        <p:spPr>
          <a:xfrm>
            <a:off x="0" y="794"/>
            <a:ext cx="3276600" cy="6381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F572367-F89C-5EE1-66B1-62028CD660A4}"/>
              </a:ext>
            </a:extLst>
          </p:cNvPr>
          <p:cNvSpPr txBox="1"/>
          <p:nvPr/>
        </p:nvSpPr>
        <p:spPr>
          <a:xfrm>
            <a:off x="3393490" y="268843"/>
            <a:ext cx="6185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>
                <a:solidFill>
                  <a:srgbClr val="C00000"/>
                </a:solidFill>
              </a:rPr>
              <a:t>OAGB – Dimensioni della tasca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F304CA5-9413-3C82-6F47-F6F658ED09B7}"/>
              </a:ext>
            </a:extLst>
          </p:cNvPr>
          <p:cNvCxnSpPr/>
          <p:nvPr/>
        </p:nvCxnSpPr>
        <p:spPr>
          <a:xfrm>
            <a:off x="0" y="638175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FEBCE74F-B0C4-D067-FA27-299F483E3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910" y="3011526"/>
            <a:ext cx="9618179" cy="1385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D3C0662-6E6C-306E-590A-E6E2332A711D}"/>
              </a:ext>
            </a:extLst>
          </p:cNvPr>
          <p:cNvSpPr txBox="1"/>
          <p:nvPr/>
        </p:nvSpPr>
        <p:spPr>
          <a:xfrm>
            <a:off x="1856572" y="4898769"/>
            <a:ext cx="8478855" cy="97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i="1" dirty="0"/>
              <a:t>Circa il </a:t>
            </a:r>
            <a:r>
              <a:rPr lang="it-IT" sz="2000" b="1" i="1" dirty="0"/>
              <a:t>94,0%</a:t>
            </a:r>
            <a:r>
              <a:rPr lang="it-IT" sz="2000" i="1" dirty="0"/>
              <a:t> degli esperti ritiene che la costruzione della </a:t>
            </a:r>
            <a:r>
              <a:rPr lang="it-IT" sz="2000" i="1" dirty="0" err="1"/>
              <a:t>pouch</a:t>
            </a:r>
            <a:r>
              <a:rPr lang="it-IT" sz="2000" i="1" dirty="0"/>
              <a:t> gastrica dovrebbe iniziare nella </a:t>
            </a:r>
            <a:r>
              <a:rPr lang="it-IT" sz="2000" b="1" i="1" dirty="0">
                <a:solidFill>
                  <a:srgbClr val="C00000"/>
                </a:solidFill>
              </a:rPr>
              <a:t>porzione orizzontale della piccola curvatura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888D4E2-CD27-366F-9469-3B2F882C40FE}"/>
              </a:ext>
            </a:extLst>
          </p:cNvPr>
          <p:cNvSpPr txBox="1"/>
          <p:nvPr/>
        </p:nvSpPr>
        <p:spPr>
          <a:xfrm>
            <a:off x="648511" y="1624398"/>
            <a:ext cx="10894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i="1" dirty="0"/>
              <a:t>100,0% </a:t>
            </a:r>
            <a:r>
              <a:rPr lang="it-IT" sz="2000" i="1" dirty="0"/>
              <a:t>degli esperti ritiene che l'OAGB/MGB sia una opzione chirurgica tradizionale </a:t>
            </a:r>
            <a:r>
              <a:rPr lang="it-IT" sz="2000" b="1" i="1" dirty="0">
                <a:solidFill>
                  <a:srgbClr val="C00000"/>
                </a:solidFill>
              </a:rPr>
              <a:t>accettabile</a:t>
            </a:r>
          </a:p>
        </p:txBody>
      </p:sp>
    </p:spTree>
    <p:extLst>
      <p:ext uri="{BB962C8B-B14F-4D97-AF65-F5344CB8AC3E}">
        <p14:creationId xmlns:p14="http://schemas.microsoft.com/office/powerpoint/2010/main" val="143630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60A9916-A2D9-70DA-86B1-0AA29F22A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9" t="17274" r="30818" b="74741"/>
          <a:stretch/>
        </p:blipFill>
        <p:spPr>
          <a:xfrm>
            <a:off x="10016660" y="0"/>
            <a:ext cx="2175340" cy="6381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EA095FA-95F7-A354-6DB6-27B4B4154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9" t="27477" r="8231" b="60775"/>
          <a:stretch/>
        </p:blipFill>
        <p:spPr>
          <a:xfrm>
            <a:off x="0" y="794"/>
            <a:ext cx="3276600" cy="6381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F572367-F89C-5EE1-66B1-62028CD660A4}"/>
              </a:ext>
            </a:extLst>
          </p:cNvPr>
          <p:cNvSpPr txBox="1"/>
          <p:nvPr/>
        </p:nvSpPr>
        <p:spPr>
          <a:xfrm>
            <a:off x="3393490" y="268843"/>
            <a:ext cx="6185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>
                <a:solidFill>
                  <a:srgbClr val="C00000"/>
                </a:solidFill>
              </a:rPr>
              <a:t>OAGB – Dimensioni della tasca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F304CA5-9413-3C82-6F47-F6F658ED09B7}"/>
              </a:ext>
            </a:extLst>
          </p:cNvPr>
          <p:cNvCxnSpPr/>
          <p:nvPr/>
        </p:nvCxnSpPr>
        <p:spPr>
          <a:xfrm>
            <a:off x="0" y="638175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0299B6C5-4835-0E1E-5C0F-107E22EE9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42" y="1166315"/>
            <a:ext cx="7845982" cy="2604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F4AD411-E1FF-B7E8-7E99-D79A9F4698D5}"/>
              </a:ext>
            </a:extLst>
          </p:cNvPr>
          <p:cNvSpPr txBox="1"/>
          <p:nvPr/>
        </p:nvSpPr>
        <p:spPr>
          <a:xfrm>
            <a:off x="1387213" y="4408770"/>
            <a:ext cx="941757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OAGB/MGB </a:t>
            </a:r>
            <a:r>
              <a:rPr lang="it-IT" dirty="0"/>
              <a:t>è una procedura chirurgica bariatrica e metabolica standard consolidata</a:t>
            </a:r>
          </a:p>
          <a:p>
            <a:endParaRPr lang="it-IT" dirty="0"/>
          </a:p>
          <a:p>
            <a:r>
              <a:rPr lang="it-IT" dirty="0"/>
              <a:t>Presenza di </a:t>
            </a:r>
            <a:r>
              <a:rPr lang="it-IT" b="1" i="1" dirty="0" err="1"/>
              <a:t>topics</a:t>
            </a:r>
            <a:r>
              <a:rPr lang="it-IT" b="1" i="1" dirty="0"/>
              <a:t> non totalmente condivisi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pPr algn="ctr"/>
            <a:r>
              <a:rPr lang="it-IT" sz="2400" b="1" dirty="0"/>
              <a:t>Dimensioni della </a:t>
            </a:r>
            <a:r>
              <a:rPr lang="it-IT" sz="2400" b="1" dirty="0" err="1"/>
              <a:t>pouch</a:t>
            </a:r>
            <a:r>
              <a:rPr lang="it-IT" sz="2400" b="1" dirty="0"/>
              <a:t> gastrica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B3CD1070-9CD5-5B0F-91D6-E25D5F9371A5}"/>
              </a:ext>
            </a:extLst>
          </p:cNvPr>
          <p:cNvSpPr/>
          <p:nvPr/>
        </p:nvSpPr>
        <p:spPr>
          <a:xfrm>
            <a:off x="2956874" y="5474510"/>
            <a:ext cx="6278251" cy="109561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6EA6843-E1A9-073C-8DB2-7D192AD3D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1778" y="1481627"/>
            <a:ext cx="1436473" cy="19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3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60A9916-A2D9-70DA-86B1-0AA29F22A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9" t="17274" r="30818" b="74741"/>
          <a:stretch/>
        </p:blipFill>
        <p:spPr>
          <a:xfrm>
            <a:off x="10016660" y="0"/>
            <a:ext cx="2175340" cy="6381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EA095FA-95F7-A354-6DB6-27B4B4154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9" t="27477" r="8231" b="60775"/>
          <a:stretch/>
        </p:blipFill>
        <p:spPr>
          <a:xfrm>
            <a:off x="0" y="794"/>
            <a:ext cx="3276600" cy="6381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F572367-F89C-5EE1-66B1-62028CD660A4}"/>
              </a:ext>
            </a:extLst>
          </p:cNvPr>
          <p:cNvSpPr txBox="1"/>
          <p:nvPr/>
        </p:nvSpPr>
        <p:spPr>
          <a:xfrm>
            <a:off x="3393490" y="268843"/>
            <a:ext cx="6185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>
                <a:solidFill>
                  <a:srgbClr val="C00000"/>
                </a:solidFill>
              </a:rPr>
              <a:t>OAGB – Dimensioni della tasca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F304CA5-9413-3C82-6F47-F6F658ED09B7}"/>
              </a:ext>
            </a:extLst>
          </p:cNvPr>
          <p:cNvCxnSpPr/>
          <p:nvPr/>
        </p:nvCxnSpPr>
        <p:spPr>
          <a:xfrm>
            <a:off x="0" y="638175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4389420-A935-2E9C-521B-FAA0F04268F8}"/>
              </a:ext>
            </a:extLst>
          </p:cNvPr>
          <p:cNvSpPr txBox="1"/>
          <p:nvPr/>
        </p:nvSpPr>
        <p:spPr>
          <a:xfrm>
            <a:off x="1352020" y="2693560"/>
            <a:ext cx="9916499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b="1" dirty="0"/>
              <a:t>Dimensione del </a:t>
            </a:r>
            <a:r>
              <a:rPr lang="it-IT" b="1" dirty="0" err="1"/>
              <a:t>bougie</a:t>
            </a:r>
            <a:r>
              <a:rPr lang="it-IT" b="1" dirty="0"/>
              <a:t>:</a:t>
            </a:r>
          </a:p>
          <a:p>
            <a:r>
              <a:rPr lang="it-IT" dirty="0"/>
              <a:t>	Ideale come misura di calibrazione: 36F  </a:t>
            </a:r>
          </a:p>
          <a:p>
            <a:r>
              <a:rPr lang="it-IT" dirty="0"/>
              <a:t>		- </a:t>
            </a:r>
            <a:r>
              <a:rPr lang="it-IT" sz="1600" i="1" dirty="0"/>
              <a:t>Segnalate anche dimensioni del </a:t>
            </a:r>
            <a:r>
              <a:rPr lang="it-IT" sz="1600" i="1" dirty="0" err="1"/>
              <a:t>bougie</a:t>
            </a:r>
            <a:r>
              <a:rPr lang="it-IT" sz="1600" i="1" dirty="0"/>
              <a:t> comprese tra 32F e 50F </a:t>
            </a:r>
            <a:endParaRPr lang="it-IT" i="1" dirty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 startAt="2"/>
            </a:pPr>
            <a:r>
              <a:rPr lang="it-IT" b="1" dirty="0"/>
              <a:t>Prima sutura:</a:t>
            </a:r>
          </a:p>
          <a:p>
            <a:r>
              <a:rPr lang="it-IT" dirty="0"/>
              <a:t>	Sede ideale: 1-2 cm </a:t>
            </a:r>
            <a:r>
              <a:rPr lang="it-IT" dirty="0" err="1"/>
              <a:t>distalmente</a:t>
            </a:r>
            <a:r>
              <a:rPr lang="it-IT" dirty="0"/>
              <a:t> alla zampa di gallina </a:t>
            </a:r>
          </a:p>
          <a:p>
            <a:r>
              <a:rPr lang="it-IT" dirty="0"/>
              <a:t>		- </a:t>
            </a:r>
            <a:r>
              <a:rPr lang="it-IT" sz="1600" i="1" dirty="0"/>
              <a:t>Secondo alcuni autori: 5 cm prossimale del piloro e sopra la </a:t>
            </a:r>
            <a:r>
              <a:rPr lang="it-IT" sz="1600" i="1" dirty="0" err="1"/>
              <a:t>goose’s</a:t>
            </a:r>
            <a:r>
              <a:rPr lang="it-IT" sz="1600" i="1" dirty="0"/>
              <a:t> foot</a:t>
            </a:r>
            <a:endParaRPr lang="it-IT" i="1" dirty="0"/>
          </a:p>
          <a:p>
            <a:endParaRPr lang="it-IT" dirty="0"/>
          </a:p>
          <a:p>
            <a:pPr marL="342900" indent="-342900">
              <a:buFont typeface="+mj-lt"/>
              <a:buAutoNum type="arabicPeriod" startAt="3"/>
            </a:pPr>
            <a:r>
              <a:rPr lang="it-IT" b="1" dirty="0"/>
              <a:t>Lunghezza ideale della </a:t>
            </a:r>
            <a:r>
              <a:rPr lang="it-IT" b="1" dirty="0" err="1"/>
              <a:t>pouch</a:t>
            </a:r>
            <a:r>
              <a:rPr lang="it-IT" b="1" dirty="0"/>
              <a:t>: </a:t>
            </a:r>
          </a:p>
          <a:p>
            <a:r>
              <a:rPr lang="it-IT" dirty="0"/>
              <a:t>	Argomento dibattuto</a:t>
            </a:r>
          </a:p>
          <a:p>
            <a:r>
              <a:rPr lang="it-IT" dirty="0"/>
              <a:t>	Le lunghezze delle sacche riportate vanno dai 12 cm ai 18/20 cm</a:t>
            </a:r>
          </a:p>
          <a:p>
            <a:endParaRPr lang="it-IT" dirty="0"/>
          </a:p>
          <a:p>
            <a:endParaRPr lang="it-IT" dirty="0"/>
          </a:p>
          <a:p>
            <a:r>
              <a:rPr lang="it-IT" sz="2000" b="1" dirty="0">
                <a:solidFill>
                  <a:srgbClr val="C00000"/>
                </a:solidFill>
              </a:rPr>
              <a:t>IMPORTANTE</a:t>
            </a:r>
            <a:r>
              <a:rPr lang="it-IT" sz="2000" dirty="0"/>
              <a:t> deve essere il più lunga possibile ed è preferibile che sia </a:t>
            </a:r>
            <a:r>
              <a:rPr lang="it-IT" sz="2000" b="1" dirty="0">
                <a:solidFill>
                  <a:srgbClr val="C00000"/>
                </a:solidFill>
              </a:rPr>
              <a:t>almeno 15 cm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720D72-5883-111F-CEE4-460A076DDC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478"/>
          <a:stretch/>
        </p:blipFill>
        <p:spPr>
          <a:xfrm>
            <a:off x="921951" y="1042984"/>
            <a:ext cx="10348098" cy="1381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9782DB6-F013-BEEB-D173-D7012FCD00D6}"/>
              </a:ext>
            </a:extLst>
          </p:cNvPr>
          <p:cNvSpPr/>
          <p:nvPr/>
        </p:nvSpPr>
        <p:spPr>
          <a:xfrm>
            <a:off x="1016219" y="6219825"/>
            <a:ext cx="10437348" cy="4748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17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60A9916-A2D9-70DA-86B1-0AA29F22A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9" t="17274" r="30818" b="74741"/>
          <a:stretch/>
        </p:blipFill>
        <p:spPr>
          <a:xfrm>
            <a:off x="10016660" y="0"/>
            <a:ext cx="2175340" cy="6381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EA095FA-95F7-A354-6DB6-27B4B4154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9" t="27477" r="8231" b="60775"/>
          <a:stretch/>
        </p:blipFill>
        <p:spPr>
          <a:xfrm>
            <a:off x="0" y="794"/>
            <a:ext cx="3276600" cy="6381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F572367-F89C-5EE1-66B1-62028CD660A4}"/>
              </a:ext>
            </a:extLst>
          </p:cNvPr>
          <p:cNvSpPr txBox="1"/>
          <p:nvPr/>
        </p:nvSpPr>
        <p:spPr>
          <a:xfrm>
            <a:off x="3393490" y="268843"/>
            <a:ext cx="6185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>
                <a:solidFill>
                  <a:srgbClr val="C00000"/>
                </a:solidFill>
              </a:rPr>
              <a:t>OAGB – Dimensioni della tasca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F304CA5-9413-3C82-6F47-F6F658ED09B7}"/>
              </a:ext>
            </a:extLst>
          </p:cNvPr>
          <p:cNvCxnSpPr/>
          <p:nvPr/>
        </p:nvCxnSpPr>
        <p:spPr>
          <a:xfrm>
            <a:off x="0" y="638175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EF35604-0B42-6519-0EEF-C837362ABD4A}"/>
              </a:ext>
            </a:extLst>
          </p:cNvPr>
          <p:cNvSpPr txBox="1"/>
          <p:nvPr/>
        </p:nvSpPr>
        <p:spPr>
          <a:xfrm>
            <a:off x="1638300" y="4075259"/>
            <a:ext cx="6512352" cy="1864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it-IT" sz="2400" b="1" dirty="0"/>
              <a:t>Dimensioni della </a:t>
            </a:r>
            <a:r>
              <a:rPr lang="it-IT" sz="2400" b="1" dirty="0" err="1"/>
              <a:t>pouch</a:t>
            </a:r>
            <a:r>
              <a:rPr lang="it-IT" sz="2000" b="1" dirty="0"/>
              <a:t>	</a:t>
            </a:r>
            <a:r>
              <a:rPr lang="it-IT" b="1" dirty="0"/>
              <a:t>	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dirty="0">
                <a:highlight>
                  <a:srgbClr val="FFFF00"/>
                </a:highlight>
              </a:rPr>
              <a:t>22 studi totali</a:t>
            </a:r>
            <a:r>
              <a:rPr lang="it-IT" dirty="0"/>
              <a:t> 	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dirty="0"/>
              <a:t>18 studi di coorte – 3 studi randomizzati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5FD4E48-06C7-D2FC-41ED-A223B5AAA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83" y="1256701"/>
            <a:ext cx="7300275" cy="2608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58D74DC-CF26-F03A-9FB2-16F46D5A4806}"/>
              </a:ext>
            </a:extLst>
          </p:cNvPr>
          <p:cNvSpPr txBox="1"/>
          <p:nvPr/>
        </p:nvSpPr>
        <p:spPr>
          <a:xfrm>
            <a:off x="8508764" y="4234761"/>
            <a:ext cx="3015791" cy="212987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i="1" dirty="0"/>
              <a:t>«Esiste una </a:t>
            </a:r>
            <a:r>
              <a:rPr lang="it-IT" b="1" i="1" dirty="0"/>
              <a:t>grande disparità </a:t>
            </a:r>
            <a:r>
              <a:rPr lang="it-IT" i="1" dirty="0"/>
              <a:t>nella definizione delle dimensioni della </a:t>
            </a:r>
            <a:r>
              <a:rPr lang="it-IT" i="1" dirty="0" err="1"/>
              <a:t>pouch</a:t>
            </a:r>
            <a:r>
              <a:rPr lang="it-IT" i="1" dirty="0"/>
              <a:t> sia negli </a:t>
            </a:r>
            <a:r>
              <a:rPr lang="it-IT" b="1" i="1" dirty="0">
                <a:solidFill>
                  <a:srgbClr val="C00000"/>
                </a:solidFill>
              </a:rPr>
              <a:t>studi randomizzati </a:t>
            </a:r>
            <a:r>
              <a:rPr lang="it-IT" i="1" dirty="0"/>
              <a:t>che negli </a:t>
            </a:r>
            <a:r>
              <a:rPr lang="it-IT" b="1" i="1" dirty="0">
                <a:solidFill>
                  <a:srgbClr val="C00000"/>
                </a:solidFill>
              </a:rPr>
              <a:t>studi di coorte</a:t>
            </a:r>
            <a:r>
              <a:rPr lang="it-IT" i="1" dirty="0"/>
              <a:t>»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895C28-2ADD-3FD8-3F7A-2729AAA61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1778" y="1481627"/>
            <a:ext cx="1436473" cy="19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2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nda 16">
            <a:extLst>
              <a:ext uri="{FF2B5EF4-FFF2-40B4-BE49-F238E27FC236}">
                <a16:creationId xmlns:a16="http://schemas.microsoft.com/office/drawing/2014/main" id="{96C8C48E-0346-6487-8DCD-E56F217944B7}"/>
              </a:ext>
            </a:extLst>
          </p:cNvPr>
          <p:cNvSpPr/>
          <p:nvPr/>
        </p:nvSpPr>
        <p:spPr>
          <a:xfrm>
            <a:off x="6190116" y="1563954"/>
            <a:ext cx="5670369" cy="2793088"/>
          </a:xfrm>
          <a:prstGeom prst="wave">
            <a:avLst>
              <a:gd name="adj1" fmla="val 7992"/>
              <a:gd name="adj2" fmla="val 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60A9916-A2D9-70DA-86B1-0AA29F22A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9" t="17274" r="30818" b="74741"/>
          <a:stretch/>
        </p:blipFill>
        <p:spPr>
          <a:xfrm>
            <a:off x="10016660" y="0"/>
            <a:ext cx="2175340" cy="6381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EA095FA-95F7-A354-6DB6-27B4B4154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9" t="27477" r="8231" b="60775"/>
          <a:stretch/>
        </p:blipFill>
        <p:spPr>
          <a:xfrm>
            <a:off x="0" y="794"/>
            <a:ext cx="3276600" cy="6381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F572367-F89C-5EE1-66B1-62028CD660A4}"/>
              </a:ext>
            </a:extLst>
          </p:cNvPr>
          <p:cNvSpPr txBox="1"/>
          <p:nvPr/>
        </p:nvSpPr>
        <p:spPr>
          <a:xfrm>
            <a:off x="3393490" y="268843"/>
            <a:ext cx="6185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>
                <a:solidFill>
                  <a:srgbClr val="C00000"/>
                </a:solidFill>
              </a:rPr>
              <a:t>OAGB – Dimensioni della tasca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F304CA5-9413-3C82-6F47-F6F658ED09B7}"/>
              </a:ext>
            </a:extLst>
          </p:cNvPr>
          <p:cNvCxnSpPr/>
          <p:nvPr/>
        </p:nvCxnSpPr>
        <p:spPr>
          <a:xfrm>
            <a:off x="0" y="638175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EF35604-0B42-6519-0EEF-C837362ABD4A}"/>
              </a:ext>
            </a:extLst>
          </p:cNvPr>
          <p:cNvSpPr txBox="1"/>
          <p:nvPr/>
        </p:nvSpPr>
        <p:spPr>
          <a:xfrm>
            <a:off x="1349599" y="4694106"/>
            <a:ext cx="9775597" cy="2022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</a:rPr>
              <a:t>Studi di coorte (18 totali)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Dimensione del </a:t>
            </a:r>
            <a:r>
              <a:rPr lang="it-IT" dirty="0" err="1"/>
              <a:t>bougie</a:t>
            </a:r>
            <a:r>
              <a:rPr lang="it-IT" dirty="0"/>
              <a:t>: 36 French </a:t>
            </a:r>
          </a:p>
          <a:p>
            <a:pPr>
              <a:lnSpc>
                <a:spcPct val="150000"/>
              </a:lnSpc>
            </a:pPr>
            <a:r>
              <a:rPr lang="it-IT" dirty="0"/>
              <a:t>	Notevole variazione: da 28 French a 42 French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Dimensioni della </a:t>
            </a:r>
            <a:r>
              <a:rPr lang="it-IT" dirty="0" err="1"/>
              <a:t>pouch</a:t>
            </a:r>
            <a:r>
              <a:rPr lang="it-IT" dirty="0"/>
              <a:t> (quando menzionata)</a:t>
            </a:r>
          </a:p>
          <a:p>
            <a:pPr>
              <a:lnSpc>
                <a:spcPct val="150000"/>
              </a:lnSpc>
            </a:pPr>
            <a:r>
              <a:rPr lang="it-IT" dirty="0"/>
              <a:t>	Utilizzo di punti di riferimento anatomici (incisura </a:t>
            </a:r>
            <a:r>
              <a:rPr lang="it-IT" dirty="0" err="1"/>
              <a:t>angularis</a:t>
            </a:r>
            <a:r>
              <a:rPr lang="it-IT" dirty="0"/>
              <a:t>/</a:t>
            </a:r>
            <a:r>
              <a:rPr lang="it-IT" dirty="0" err="1"/>
              <a:t>goose’s</a:t>
            </a:r>
            <a:r>
              <a:rPr lang="it-IT" dirty="0"/>
              <a:t> foot e angolo di His)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AA058C7-67A2-6757-C7BA-B723DEE9D633}"/>
              </a:ext>
            </a:extLst>
          </p:cNvPr>
          <p:cNvSpPr txBox="1"/>
          <p:nvPr/>
        </p:nvSpPr>
        <p:spPr>
          <a:xfrm>
            <a:off x="1349599" y="1016932"/>
            <a:ext cx="5890187" cy="3130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Dimensioni della </a:t>
            </a:r>
            <a:r>
              <a:rPr lang="it-IT" sz="2400" b="1" dirty="0" err="1"/>
              <a:t>pouch</a:t>
            </a:r>
            <a:endParaRPr lang="it-IT" sz="2400" b="1" dirty="0"/>
          </a:p>
          <a:p>
            <a:endParaRPr lang="it-IT" sz="2400" b="1" dirty="0"/>
          </a:p>
          <a:p>
            <a:endParaRPr lang="it-IT" sz="2400" b="1" dirty="0">
              <a:solidFill>
                <a:srgbClr val="C00000"/>
              </a:solidFill>
            </a:endParaRPr>
          </a:p>
          <a:p>
            <a:r>
              <a:rPr lang="it-IT" sz="2000" b="1" dirty="0">
                <a:solidFill>
                  <a:srgbClr val="C00000"/>
                </a:solidFill>
              </a:rPr>
              <a:t>Studi randomizzati (3 totali)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Dimensione del </a:t>
            </a:r>
            <a:r>
              <a:rPr lang="it-IT" dirty="0" err="1"/>
              <a:t>bougie</a:t>
            </a:r>
            <a:r>
              <a:rPr lang="it-IT" dirty="0"/>
              <a:t>: 36 o 37 French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Dimensioni della </a:t>
            </a:r>
            <a:r>
              <a:rPr lang="it-IT" dirty="0" err="1"/>
              <a:t>pouch</a:t>
            </a:r>
            <a:r>
              <a:rPr lang="it-IT" dirty="0"/>
              <a:t> riportate:</a:t>
            </a:r>
          </a:p>
          <a:p>
            <a:pPr lvl="1">
              <a:lnSpc>
                <a:spcPct val="150000"/>
              </a:lnSpc>
            </a:pPr>
            <a:r>
              <a:rPr lang="it-IT" dirty="0"/>
              <a:t>	- Lunghezza 20 cm </a:t>
            </a:r>
          </a:p>
          <a:p>
            <a:pPr lvl="1">
              <a:lnSpc>
                <a:spcPct val="150000"/>
              </a:lnSpc>
            </a:pPr>
            <a:r>
              <a:rPr lang="it-IT" dirty="0"/>
              <a:t>	- Volume 50-60 cc 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1172CB08-43C3-9D13-D8AA-E64C81C5DD3D}"/>
              </a:ext>
            </a:extLst>
          </p:cNvPr>
          <p:cNvSpPr/>
          <p:nvPr/>
        </p:nvSpPr>
        <p:spPr>
          <a:xfrm>
            <a:off x="593889" y="837210"/>
            <a:ext cx="4920791" cy="87669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2A67310-1FDC-AD79-363E-68CEABD034C1}"/>
              </a:ext>
            </a:extLst>
          </p:cNvPr>
          <p:cNvSpPr txBox="1"/>
          <p:nvPr/>
        </p:nvSpPr>
        <p:spPr>
          <a:xfrm>
            <a:off x="6298567" y="2011354"/>
            <a:ext cx="4649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M, et al.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Efficacy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one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anastomosis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gastric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bypass versus Roux-en-Y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gastric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bypass for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obesity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(YOMEGA): 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multicentre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randomised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open-label,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noninferiority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trial. Lancet. 2019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53B253E-8781-8AAD-AF88-5E9B7135388F}"/>
              </a:ext>
            </a:extLst>
          </p:cNvPr>
          <p:cNvSpPr txBox="1"/>
          <p:nvPr/>
        </p:nvSpPr>
        <p:spPr>
          <a:xfrm>
            <a:off x="7722119" y="2701806"/>
            <a:ext cx="38649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Shivakumar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S, et al. LSG vs MGB-OAGB-3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follow-up data: 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randomised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control trial.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Obes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2018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EBA922F-51C3-F34D-E563-F4F7C4E1A5AC}"/>
              </a:ext>
            </a:extLst>
          </p:cNvPr>
          <p:cNvSpPr txBox="1"/>
          <p:nvPr/>
        </p:nvSpPr>
        <p:spPr>
          <a:xfrm>
            <a:off x="6370359" y="3207593"/>
            <a:ext cx="3864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Ospanov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et al.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Laparoscopic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oneanastomosis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gastric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bypass with band-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separated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gastric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pouch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(OAGB-BSGP): 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randomized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trial.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Obes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2019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5CCDA8A1-17E0-4B47-B84E-6A6241AC5891}"/>
              </a:ext>
            </a:extLst>
          </p:cNvPr>
          <p:cNvCxnSpPr/>
          <p:nvPr/>
        </p:nvCxnSpPr>
        <p:spPr>
          <a:xfrm>
            <a:off x="3054284" y="4487159"/>
            <a:ext cx="596732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53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0CD09E6-F86E-0B4F-9E1B-F1D9EB1C83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89"/>
          <a:stretch/>
        </p:blipFill>
        <p:spPr>
          <a:xfrm>
            <a:off x="120543" y="93979"/>
            <a:ext cx="2782913" cy="6619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4100ACE-CF72-2F3F-86C3-3E6BAD1BD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716" y="15027"/>
            <a:ext cx="2885013" cy="683354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6B8704A-DB2A-EA88-0B4C-7E5489B82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b="899"/>
          <a:stretch/>
        </p:blipFill>
        <p:spPr>
          <a:xfrm>
            <a:off x="9319482" y="93979"/>
            <a:ext cx="2751975" cy="6610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B8C0249-681E-AEAE-2247-FA19DF6E149E}"/>
              </a:ext>
            </a:extLst>
          </p:cNvPr>
          <p:cNvSpPr/>
          <p:nvPr/>
        </p:nvSpPr>
        <p:spPr>
          <a:xfrm>
            <a:off x="158756" y="1998481"/>
            <a:ext cx="2706485" cy="4901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476D8AE-8F05-14E4-FBB6-19FD501110A8}"/>
              </a:ext>
            </a:extLst>
          </p:cNvPr>
          <p:cNvSpPr/>
          <p:nvPr/>
        </p:nvSpPr>
        <p:spPr>
          <a:xfrm>
            <a:off x="3302087" y="688157"/>
            <a:ext cx="2589666" cy="3770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98A9207-5EFF-C6AF-4623-C282DF2B6BF2}"/>
              </a:ext>
            </a:extLst>
          </p:cNvPr>
          <p:cNvSpPr/>
          <p:nvPr/>
        </p:nvSpPr>
        <p:spPr>
          <a:xfrm>
            <a:off x="158756" y="4703975"/>
            <a:ext cx="2706485" cy="3959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D381941-BEA5-7648-6570-5F4083707BF7}"/>
              </a:ext>
            </a:extLst>
          </p:cNvPr>
          <p:cNvSpPr/>
          <p:nvPr/>
        </p:nvSpPr>
        <p:spPr>
          <a:xfrm>
            <a:off x="3302087" y="5222449"/>
            <a:ext cx="2589666" cy="3770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129915DF-6382-7B65-19DE-189D2E9202BC}"/>
              </a:ext>
            </a:extLst>
          </p:cNvPr>
          <p:cNvSpPr/>
          <p:nvPr/>
        </p:nvSpPr>
        <p:spPr>
          <a:xfrm>
            <a:off x="9304307" y="5326143"/>
            <a:ext cx="2728937" cy="47605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E722DCC9-546E-DA42-F2FC-471D765DD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5818" y="15027"/>
            <a:ext cx="3026513" cy="6839296"/>
          </a:xfrm>
          <a:prstGeom prst="rect">
            <a:avLst/>
          </a:prstGeom>
        </p:spPr>
      </p:pic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739BAE81-C858-7797-1385-018687338A05}"/>
              </a:ext>
            </a:extLst>
          </p:cNvPr>
          <p:cNvSpPr/>
          <p:nvPr/>
        </p:nvSpPr>
        <p:spPr>
          <a:xfrm>
            <a:off x="6294605" y="777711"/>
            <a:ext cx="2728937" cy="65987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79630C62-F45C-E6DB-0932-48012FD8904C}"/>
              </a:ext>
            </a:extLst>
          </p:cNvPr>
          <p:cNvSpPr/>
          <p:nvPr/>
        </p:nvSpPr>
        <p:spPr>
          <a:xfrm>
            <a:off x="6313459" y="3160992"/>
            <a:ext cx="2728937" cy="387017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88964E4D-6A7A-39A1-0831-F0C102EE6A0B}"/>
              </a:ext>
            </a:extLst>
          </p:cNvPr>
          <p:cNvSpPr/>
          <p:nvPr/>
        </p:nvSpPr>
        <p:spPr>
          <a:xfrm>
            <a:off x="6277843" y="3996965"/>
            <a:ext cx="2764553" cy="38701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BAA18277-1A0A-A358-75E6-9B6404D6FB9A}"/>
              </a:ext>
            </a:extLst>
          </p:cNvPr>
          <p:cNvSpPr/>
          <p:nvPr/>
        </p:nvSpPr>
        <p:spPr>
          <a:xfrm>
            <a:off x="158756" y="3566863"/>
            <a:ext cx="2706485" cy="63749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24D4CEC8-69AB-F3D3-AF36-32CD41413D0F}"/>
              </a:ext>
            </a:extLst>
          </p:cNvPr>
          <p:cNvSpPr/>
          <p:nvPr/>
        </p:nvSpPr>
        <p:spPr>
          <a:xfrm>
            <a:off x="6317057" y="5564169"/>
            <a:ext cx="2706485" cy="63749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F7C93D5B-3B14-D661-6662-FCD029919C11}"/>
              </a:ext>
            </a:extLst>
          </p:cNvPr>
          <p:cNvSpPr/>
          <p:nvPr/>
        </p:nvSpPr>
        <p:spPr>
          <a:xfrm>
            <a:off x="120543" y="6113960"/>
            <a:ext cx="2706485" cy="63749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DDC5F4FC-4A5F-9F56-D2CA-1D8C3AE27592}"/>
              </a:ext>
            </a:extLst>
          </p:cNvPr>
          <p:cNvSpPr/>
          <p:nvPr/>
        </p:nvSpPr>
        <p:spPr>
          <a:xfrm>
            <a:off x="9304307" y="976063"/>
            <a:ext cx="2706485" cy="63749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018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745</Words>
  <Application>Microsoft Office PowerPoint</Application>
  <PresentationFormat>Widescreen</PresentationFormat>
  <Paragraphs>120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Brush Script MT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PIETRO</dc:creator>
  <cp:lastModifiedBy>PIETRO</cp:lastModifiedBy>
  <cp:revision>12</cp:revision>
  <dcterms:created xsi:type="dcterms:W3CDTF">2024-04-24T13:43:18Z</dcterms:created>
  <dcterms:modified xsi:type="dcterms:W3CDTF">2024-05-11T08:44:26Z</dcterms:modified>
</cp:coreProperties>
</file>